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820" r:id="rId2"/>
    <p:sldId id="742" r:id="rId3"/>
    <p:sldId id="822" r:id="rId4"/>
    <p:sldId id="823" r:id="rId5"/>
    <p:sldId id="824" r:id="rId6"/>
    <p:sldId id="825" r:id="rId7"/>
    <p:sldId id="826" r:id="rId8"/>
    <p:sldId id="827" r:id="rId9"/>
    <p:sldId id="828" r:id="rId10"/>
    <p:sldId id="829" r:id="rId11"/>
    <p:sldId id="830" r:id="rId12"/>
    <p:sldId id="819" r:id="rId13"/>
    <p:sldId id="831" r:id="rId14"/>
    <p:sldId id="832" r:id="rId15"/>
    <p:sldId id="838" r:id="rId16"/>
    <p:sldId id="731" r:id="rId17"/>
    <p:sldId id="750" r:id="rId18"/>
    <p:sldId id="835" r:id="rId19"/>
    <p:sldId id="717" r:id="rId20"/>
    <p:sldId id="728" r:id="rId21"/>
    <p:sldId id="633" r:id="rId22"/>
    <p:sldId id="634" r:id="rId23"/>
    <p:sldId id="735" r:id="rId24"/>
    <p:sldId id="560" r:id="rId25"/>
    <p:sldId id="736" r:id="rId26"/>
    <p:sldId id="73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219"/>
    <a:srgbClr val="C9171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87570" autoAdjust="0"/>
  </p:normalViewPr>
  <p:slideViewPr>
    <p:cSldViewPr snapToGrid="0">
      <p:cViewPr>
        <p:scale>
          <a:sx n="50" d="100"/>
          <a:sy n="50" d="100"/>
        </p:scale>
        <p:origin x="184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49FE-EA06-4AF3-B124-B071333D49CB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17A6-EA5C-44A5-9F1C-072D4934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8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0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5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4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9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48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7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66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2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274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95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2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 August 2020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42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89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8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9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0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691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Occasions 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0240"/>
            <a:ext cx="5732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400" dirty="0">
                <a:solidFill>
                  <a:prstClr val="white"/>
                </a:solidFill>
                <a:latin typeface="+mj-lt"/>
              </a:rPr>
              <a:t>Category Occasion Profiles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BC65AA7-6163-46E9-8EEC-6C42A5E43E3E}"/>
              </a:ext>
            </a:extLst>
          </p:cNvPr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26DCA39-FE7E-4B33-9419-C9BB65BD885E}" type="slidenum">
              <a:rPr lang="en-US" smtClean="0">
                <a:solidFill>
                  <a:prstClr val="white"/>
                </a:solidFill>
                <a:latin typeface="Arial"/>
              </a:rPr>
              <a:pPr>
                <a:defRPr/>
              </a:pPr>
              <a:t>1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ime Period">
            <a:extLst>
              <a:ext uri="{FF2B5EF4-FFF2-40B4-BE49-F238E27FC236}">
                <a16:creationId xmlns:a16="http://schemas.microsoft.com/office/drawing/2014/main" id="{8E921594-CF03-47C5-9BBA-EF870C3A35B3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20" name="Countries">
            <a:extLst>
              <a:ext uri="{FF2B5EF4-FFF2-40B4-BE49-F238E27FC236}">
                <a16:creationId xmlns:a16="http://schemas.microsoft.com/office/drawing/2014/main" id="{930AC95C-7D5B-47F7-82D7-0096056E2FA0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21" name="Benchmark">
            <a:extLst>
              <a:ext uri="{FF2B5EF4-FFF2-40B4-BE49-F238E27FC236}">
                <a16:creationId xmlns:a16="http://schemas.microsoft.com/office/drawing/2014/main" id="{1FCE1503-9E47-443E-9028-1CAC11C62308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22" name="Date">
            <a:extLst>
              <a:ext uri="{FF2B5EF4-FFF2-40B4-BE49-F238E27FC236}">
                <a16:creationId xmlns:a16="http://schemas.microsoft.com/office/drawing/2014/main" id="{68240369-B3F8-44E9-9C68-69802B56509A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3" name="Filter">
            <a:extLst>
              <a:ext uri="{FF2B5EF4-FFF2-40B4-BE49-F238E27FC236}">
                <a16:creationId xmlns:a16="http://schemas.microsoft.com/office/drawing/2014/main" id="{0B0972A8-68AA-43B3-A94B-470A906C7FB3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3E3FC-0FCB-4AFF-B08D-80CBC1AB6398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4146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256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81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7513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30062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888784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7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457200" y="2898904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&lt;&gt;</a:t>
            </a: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99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/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/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/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/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/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/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/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>Category Occasion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5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06DCB914-AAE6-4797-B713-51886E26C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73770"/>
              </p:ext>
            </p:extLst>
          </p:nvPr>
        </p:nvGraphicFramePr>
        <p:xfrm>
          <a:off x="121643" y="946624"/>
          <a:ext cx="11853953" cy="5359470"/>
        </p:xfrm>
        <a:graphic>
          <a:graphicData uri="http://schemas.openxmlformats.org/drawingml/2006/table">
            <a:tbl>
              <a:tblPr/>
              <a:tblGrid>
                <a:gridCol w="961199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823565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765842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EARLY MORNING BITE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FOR ONE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FAMILY BREAKFAST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@ WORK / SCHOOL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MID MORNING SNACK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 ALTER-NATIVE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AFTERNOON SNACK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 WORK / SCHOOL BITE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 ALTERNATIVE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ME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WE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marL="18288" marR="18288" marT="18288" marB="1828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583262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Occasion &amp;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Category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Sizing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OCCASION SIZE </a:t>
                      </a:r>
                    </a:p>
                    <a:p>
                      <a:pPr algn="l" rtl="0" fontAlgn="t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</a:t>
                      </a: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across all occasions)</a:t>
                      </a:r>
                    </a:p>
                    <a:p>
                      <a:pPr algn="l" rtl="0" fontAlgn="t"/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n=36905 [37183]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6331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CATEGORY % DISTRIBUTION ACROSS OCCASIONS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 across all occasions)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n=3505 [3618]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1914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CATEGORY SIZE WITHIN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 of</a:t>
                      </a: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occasion includes category</a:t>
                      </a: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)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0" marT="0" marB="0" anchor="ctr"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1294 [1254]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3488 [3336]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3273 [3512]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637 [624]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1940 [1970]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5542 [5641]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1927 [1887]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3001 [3065]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1572 [1683]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7148 [7189]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1079 [1049]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1394 [1341]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1740 [1795]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2870 [2837]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43383"/>
                  </a:ext>
                </a:extLst>
              </a:tr>
              <a:tr h="59559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1" u="none" strike="noStrike" dirty="0">
                        <a:solidFill>
                          <a:srgbClr val="767171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057585"/>
                  </a:ext>
                </a:extLst>
              </a:tr>
              <a:tr h="377164">
                <a:tc rowSpan="6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Food </a:t>
                      </a:r>
                    </a:p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Ranking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</a:t>
                      </a:r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Snack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Rank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44075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First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Beverages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B1348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 Items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44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Second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Bread/ Bakery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B1348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 Cheese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44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Third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Fruits and Veggies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B1348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</a:t>
                      </a:r>
                    </a:p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Bakery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</a:t>
                      </a:r>
                    </a:p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Bakery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</a:t>
                      </a:r>
                    </a:p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Bakery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 Candy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4499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Fourth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Prepared Breakfast Food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B1348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 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Packaged Frozen Entrees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</a:t>
                      </a:r>
                    </a:p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Items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 Baked Items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44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Fifth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Cereal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B1348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 Cheese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DB1348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 Cheese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 Cheese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 Cheese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 Cheese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</a:t>
                      </a:r>
                    </a:p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Bakery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</a:t>
                      </a:r>
                    </a:p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Bakery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 Candy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  <a:endParaRPr lang="en-US" sz="800" b="0" i="0" u="none" strike="noStrike" dirty="0">
                        <a:solidFill>
                          <a:srgbClr val="DB1348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643" y="311588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SALTY/SAVORY SNACK CATEGORY </a:t>
            </a:r>
            <a:r>
              <a:rPr lang="en-US" sz="2000" dirty="0"/>
              <a:t>(Sizing &amp; Category Rank)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2027" y="3030563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9D4055-FAAD-FC41-918B-A58E63B36874}"/>
              </a:ext>
            </a:extLst>
          </p:cNvPr>
          <p:cNvGrpSpPr/>
          <p:nvPr/>
        </p:nvGrpSpPr>
        <p:grpSpPr>
          <a:xfrm>
            <a:off x="2853516" y="860864"/>
            <a:ext cx="8479711" cy="5485742"/>
            <a:chOff x="2853516" y="860864"/>
            <a:chExt cx="8479711" cy="25560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1287FA-66D2-F846-B2D8-F19F4CC78A2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96298" y="2118082"/>
              <a:ext cx="2556000" cy="415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4275B7-893A-3C49-A165-D9DA0462046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246003" y="2118083"/>
              <a:ext cx="2556000" cy="415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C725AB-ABF2-8C4D-A209-BA2A5552930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895708" y="2118084"/>
              <a:ext cx="2556000" cy="41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36354-BD5B-C747-8CF3-7FC62599371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545414" y="2118085"/>
              <a:ext cx="2556000" cy="415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140EBC-E208-AB41-832E-343CD3F0B1F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7098" y="2118086"/>
              <a:ext cx="2556000" cy="415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338227-1AE1-BE45-92A0-6E9711E80D0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836803" y="2118087"/>
              <a:ext cx="2556000" cy="4156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83AE25-980F-6D44-9EB6-FBFD109BFF11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486508" y="2118088"/>
              <a:ext cx="2556000" cy="415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1EC937-13FF-2B4C-938A-248739C749A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28193" y="2118089"/>
              <a:ext cx="2556000" cy="415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601D1A-2F3A-FC47-8295-954917C66A3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93941" y="2118090"/>
              <a:ext cx="2556000" cy="415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36DE84-8543-AD4A-8D83-F25598F6797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427604" y="2118091"/>
              <a:ext cx="2556000" cy="415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23B0DA-6D49-FB4B-9884-2E653342158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077309" y="2118092"/>
              <a:ext cx="2556000" cy="415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69E65-529C-1C40-8FB9-A7EED1316B7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735036" y="2118093"/>
              <a:ext cx="2556000" cy="415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5D3A86-A94F-C546-8168-64089879143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368699" y="2118094"/>
              <a:ext cx="2556000" cy="415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3D6F5B9-3119-2043-B4B5-FA815CB0BA7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034446" y="2118095"/>
              <a:ext cx="2556000" cy="4156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5CDC4EF5-6140-0D41-A996-FF43FEE4027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597" y="3746319"/>
            <a:ext cx="12852000" cy="415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5522DD6-EE68-354F-AB9E-A4FF38B65C6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646674" y="3625010"/>
            <a:ext cx="5400000" cy="43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0D73AF-66B6-4BBC-BEDD-712B64B4FB8B}"/>
              </a:ext>
            </a:extLst>
          </p:cNvPr>
          <p:cNvGrpSpPr/>
          <p:nvPr/>
        </p:nvGrpSpPr>
        <p:grpSpPr>
          <a:xfrm>
            <a:off x="934803" y="1654778"/>
            <a:ext cx="11592000" cy="47686"/>
            <a:chOff x="934803" y="1628274"/>
            <a:chExt cx="11592000" cy="4768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3362E3-C6DA-454C-9252-9AFB53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3120189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9D91783-8C0B-BC48-941B-BD2140991C20}"/>
                </a:ext>
              </a:extLst>
            </p:cNvPr>
            <p:cNvCxnSpPr>
              <a:cxnSpLocks/>
            </p:cNvCxnSpPr>
            <p:nvPr/>
          </p:nvCxnSpPr>
          <p:spPr>
            <a:xfrm>
              <a:off x="3785937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599199-F3CE-B54A-A313-F5413613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42762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EB5D05-33F3-B54D-B75C-BEBA16B0D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61284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2F94A8-D415-0D4B-82F3-853805A80568}"/>
                </a:ext>
              </a:extLst>
            </p:cNvPr>
            <p:cNvCxnSpPr>
              <a:cxnSpLocks/>
            </p:cNvCxnSpPr>
            <p:nvPr/>
          </p:nvCxnSpPr>
          <p:spPr>
            <a:xfrm>
              <a:off x="5710989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99C5BA-2D91-B449-A281-83291DE0CDB1}"/>
                </a:ext>
              </a:extLst>
            </p:cNvPr>
            <p:cNvCxnSpPr>
              <a:cxnSpLocks/>
            </p:cNvCxnSpPr>
            <p:nvPr/>
          </p:nvCxnSpPr>
          <p:spPr>
            <a:xfrm>
              <a:off x="6360694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DA6D7CB-204A-EF41-844D-08ED0F57129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054E24-04F1-6C4B-9F11-1B41872623F7}"/>
                </a:ext>
              </a:extLst>
            </p:cNvPr>
            <p:cNvCxnSpPr>
              <a:cxnSpLocks/>
            </p:cNvCxnSpPr>
            <p:nvPr/>
          </p:nvCxnSpPr>
          <p:spPr>
            <a:xfrm>
              <a:off x="7652084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8A741B-021E-3E4A-92F9-FFAFF336658C}"/>
                </a:ext>
              </a:extLst>
            </p:cNvPr>
            <p:cNvCxnSpPr>
              <a:cxnSpLocks/>
            </p:cNvCxnSpPr>
            <p:nvPr/>
          </p:nvCxnSpPr>
          <p:spPr>
            <a:xfrm>
              <a:off x="8309810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4DAD68-13DE-E044-830F-DF9B9CF2B7FF}"/>
                </a:ext>
              </a:extLst>
            </p:cNvPr>
            <p:cNvCxnSpPr>
              <a:cxnSpLocks/>
            </p:cNvCxnSpPr>
            <p:nvPr/>
          </p:nvCxnSpPr>
          <p:spPr>
            <a:xfrm>
              <a:off x="8943473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9FC000-B531-5542-A2FF-453BB30B234B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2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8A343E-2F60-034B-8D16-8F5377379F3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05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91EBB6-2A24-8E4B-9FF7-217F479B38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2589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2BF770-5EA3-064C-8707-2E1F761DFF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9042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DC8297A-CFC3-BD45-B3DC-55873DA70ED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803" y="1634397"/>
              <a:ext cx="11592000" cy="41563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6F2BEFCF-95CA-7244-9844-14446911D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193" y="4166003"/>
            <a:ext cx="742091" cy="742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F91FDCD-4B25-4249-B352-2BA4C8067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7" y="1628274"/>
            <a:ext cx="739374" cy="73937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063E458-5B14-460E-A099-6015B3D6EB15}"/>
              </a:ext>
            </a:extLst>
          </p:cNvPr>
          <p:cNvGrpSpPr/>
          <p:nvPr/>
        </p:nvGrpSpPr>
        <p:grpSpPr>
          <a:xfrm>
            <a:off x="3823193" y="6516025"/>
            <a:ext cx="6309360" cy="369332"/>
            <a:chOff x="3823193" y="6516025"/>
            <a:chExt cx="6309360" cy="36933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962BAA-4FB5-420F-BC12-408006728E28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737B21C-24D0-4755-B016-2E60BAECBA6B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Occasion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  151-250 | Significance vs Total @ 95% CL :    High     Low 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7BDC729-D0D8-4863-B985-0610750FB5DB}"/>
                  </a:ext>
                </a:extLst>
              </p:cNvPr>
              <p:cNvSpPr/>
              <p:nvPr/>
            </p:nvSpPr>
            <p:spPr>
              <a:xfrm>
                <a:off x="5466753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94C872C-2D7C-4E3A-BF4C-5CD1A19A389F}"/>
                </a:ext>
              </a:extLst>
            </p:cNvPr>
            <p:cNvSpPr/>
            <p:nvPr/>
          </p:nvSpPr>
          <p:spPr>
            <a:xfrm>
              <a:off x="7801401" y="6722016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800AB39-E277-4CC8-8499-D9167289C60F}"/>
                </a:ext>
              </a:extLst>
            </p:cNvPr>
            <p:cNvSpPr/>
            <p:nvPr/>
          </p:nvSpPr>
          <p:spPr>
            <a:xfrm>
              <a:off x="8161914" y="6719673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1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05984"/>
              </p:ext>
            </p:extLst>
          </p:nvPr>
        </p:nvGraphicFramePr>
        <p:xfrm>
          <a:off x="197224" y="826860"/>
          <a:ext cx="11781408" cy="5654489"/>
        </p:xfrm>
        <a:graphic>
          <a:graphicData uri="http://schemas.openxmlformats.org/drawingml/2006/table">
            <a:tbl>
              <a:tblPr/>
              <a:tblGrid>
                <a:gridCol w="770199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985094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474493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EARLY MORNING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FOR ONE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FAMILY BREAKFAST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@ WORK / SCHOOL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MID MORNING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AFTERNOON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 WORK / SCHOOL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 ALTERNATIVE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ME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WE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25303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 dirty="0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3505 [3618]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88 [86]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 [76]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 [101]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34 [33]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229 [243]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457 [499]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277 [271]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592 [637]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327 [360]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169 [172]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146 [140]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236 [226]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301 [314]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471 [459]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206836">
                <a:tc rowSpan="2">
                  <a:txBody>
                    <a:bodyPr/>
                    <a:lstStyle/>
                    <a:p>
                      <a:pPr algn="ctr" fontAlgn="ctr"/>
                      <a:endParaRPr lang="en-US" sz="10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Out of Home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206836">
                <a:tc rowSpan="6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Why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Mealtime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Pleasure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Nourishment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Grazing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206836">
                <a:tc rowSpan="8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4-12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13-21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Millennial (22-38)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337420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X (39-54)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80408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Boomers (55-70)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582597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Average HH Income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$74.1k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$65.7k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$57.9k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$85.8k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$101.6k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$75.6k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$85.3k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$71.7k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$75.4k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$83.7k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$78.9k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$75.8k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$59.0k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$75.6k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$57.2k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206836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Alone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With Family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42%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25303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5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latin typeface="Franklin Gothic Book" panose="020B0503020102020204" pitchFamily="34" charset="0"/>
                        </a:rPr>
                        <a:t>644 [658]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10 [10]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181 [170]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170 [179]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23 [24]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31 [32]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86 [84]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19 [18]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31 [39]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4 [4]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76 [83]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9 [11]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0 [0]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1 [1]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3 [3]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206836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(Top 3)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sz="850">
                          <a:latin typeface="Franklin Gothic Book" panose="020B0503020102020204" pitchFamily="34" charset="0"/>
                        </a:rPr>
                        <a:t>Nothing just eating and talking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latin typeface="Franklin Gothic Book" panose="020B0503020102020204" pitchFamily="34" charset="0"/>
                        </a:rPr>
                        <a:t>45%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44%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</a:rPr>
                        <a:t>65%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808080"/>
                          </a:solidFill>
                          <a:latin typeface="Franklin Gothic Book" panose="020B0503020102020204" pitchFamily="34" charset="0"/>
                        </a:rPr>
                        <a:t>38%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808080"/>
                          </a:solidFill>
                          <a:latin typeface="Franklin Gothic Book" panose="020B0503020102020204" pitchFamily="34" charset="0"/>
                        </a:rPr>
                        <a:t>44%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sz="850">
                          <a:latin typeface="Franklin Gothic Book" panose="020B0503020102020204" pitchFamily="34" charset="0"/>
                        </a:rPr>
                        <a:t>Watching TV Shows/Movies on Cable/Satellite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latin typeface="Franklin Gothic Book" panose="020B0503020102020204" pitchFamily="34" charset="0"/>
                        </a:rPr>
                        <a:t>11%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206836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sz="850">
                          <a:latin typeface="Franklin Gothic Book" panose="020B0503020102020204" pitchFamily="34" charset="0"/>
                        </a:rPr>
                        <a:t>Surfing internet/conputer/tablet/smartphone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latin typeface="Franklin Gothic Book" panose="020B0503020102020204" pitchFamily="34" charset="0"/>
                        </a:rPr>
                        <a:t>7%</a:t>
                      </a:r>
                      <a:endParaRPr lang="en-US" sz="85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sz="85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850" b="0" i="0" u="none" strike="noStrike" kern="1200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1311004"/>
            <a:ext cx="12456000" cy="41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9D00CE-BD6B-444A-8B83-1AB08AED16A9}"/>
              </a:ext>
            </a:extLst>
          </p:cNvPr>
          <p:cNvGrpSpPr/>
          <p:nvPr/>
        </p:nvGrpSpPr>
        <p:grpSpPr>
          <a:xfrm>
            <a:off x="3238430" y="1311004"/>
            <a:ext cx="8532601" cy="0"/>
            <a:chOff x="3238430" y="1311004"/>
            <a:chExt cx="8532601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DFED0-D47F-5C46-981B-3A776608722A}"/>
                </a:ext>
              </a:extLst>
            </p:cNvPr>
            <p:cNvCxnSpPr>
              <a:cxnSpLocks/>
            </p:cNvCxnSpPr>
            <p:nvPr/>
          </p:nvCxnSpPr>
          <p:spPr>
            <a:xfrm>
              <a:off x="323843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FF1A9B-E123-0A46-9427-27605577F8CC}"/>
                </a:ext>
              </a:extLst>
            </p:cNvPr>
            <p:cNvCxnSpPr>
              <a:cxnSpLocks/>
            </p:cNvCxnSpPr>
            <p:nvPr/>
          </p:nvCxnSpPr>
          <p:spPr>
            <a:xfrm>
              <a:off x="382963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E465E-3DE2-E04F-A66A-D778D9965054}"/>
                </a:ext>
              </a:extLst>
            </p:cNvPr>
            <p:cNvCxnSpPr>
              <a:cxnSpLocks/>
            </p:cNvCxnSpPr>
            <p:nvPr/>
          </p:nvCxnSpPr>
          <p:spPr>
            <a:xfrm>
              <a:off x="4420844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75A0C-7D5C-F947-AAF5-60D4402DB63B}"/>
                </a:ext>
              </a:extLst>
            </p:cNvPr>
            <p:cNvCxnSpPr>
              <a:cxnSpLocks/>
            </p:cNvCxnSpPr>
            <p:nvPr/>
          </p:nvCxnSpPr>
          <p:spPr>
            <a:xfrm>
              <a:off x="502781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B7A3EC-2A12-6B4E-9855-9B7F5DC7C22F}"/>
                </a:ext>
              </a:extLst>
            </p:cNvPr>
            <p:cNvCxnSpPr>
              <a:cxnSpLocks/>
            </p:cNvCxnSpPr>
            <p:nvPr/>
          </p:nvCxnSpPr>
          <p:spPr>
            <a:xfrm>
              <a:off x="5619024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C71142-2862-F54A-AB51-E38D8B0C16A4}"/>
                </a:ext>
              </a:extLst>
            </p:cNvPr>
            <p:cNvCxnSpPr>
              <a:cxnSpLocks/>
            </p:cNvCxnSpPr>
            <p:nvPr/>
          </p:nvCxnSpPr>
          <p:spPr>
            <a:xfrm>
              <a:off x="6218113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DBC0FA-91CF-F442-BA1C-2FAC616021EF}"/>
                </a:ext>
              </a:extLst>
            </p:cNvPr>
            <p:cNvCxnSpPr>
              <a:cxnSpLocks/>
            </p:cNvCxnSpPr>
            <p:nvPr/>
          </p:nvCxnSpPr>
          <p:spPr>
            <a:xfrm>
              <a:off x="680143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E872F4-C415-B74F-8E46-CA9AAB6B5E1E}"/>
                </a:ext>
              </a:extLst>
            </p:cNvPr>
            <p:cNvCxnSpPr>
              <a:cxnSpLocks/>
            </p:cNvCxnSpPr>
            <p:nvPr/>
          </p:nvCxnSpPr>
          <p:spPr>
            <a:xfrm>
              <a:off x="740052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1861D5-A33C-1347-B57B-7A38D78C6695}"/>
                </a:ext>
              </a:extLst>
            </p:cNvPr>
            <p:cNvCxnSpPr>
              <a:cxnSpLocks/>
            </p:cNvCxnSpPr>
            <p:nvPr/>
          </p:nvCxnSpPr>
          <p:spPr>
            <a:xfrm>
              <a:off x="8007499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AE5704-1710-424C-A10D-08D9EF1BAC3C}"/>
                </a:ext>
              </a:extLst>
            </p:cNvPr>
            <p:cNvCxnSpPr>
              <a:cxnSpLocks/>
            </p:cNvCxnSpPr>
            <p:nvPr/>
          </p:nvCxnSpPr>
          <p:spPr>
            <a:xfrm>
              <a:off x="8606588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E889CA-A065-C54D-BCD0-2F9BB99F63A1}"/>
                </a:ext>
              </a:extLst>
            </p:cNvPr>
            <p:cNvCxnSpPr>
              <a:cxnSpLocks/>
            </p:cNvCxnSpPr>
            <p:nvPr/>
          </p:nvCxnSpPr>
          <p:spPr>
            <a:xfrm>
              <a:off x="9189912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AAE36-2289-2148-83CC-565EE2EE9CC7}"/>
                </a:ext>
              </a:extLst>
            </p:cNvPr>
            <p:cNvCxnSpPr>
              <a:cxnSpLocks/>
            </p:cNvCxnSpPr>
            <p:nvPr/>
          </p:nvCxnSpPr>
          <p:spPr>
            <a:xfrm>
              <a:off x="9781119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619489-BE9D-D442-AB67-162A5F18CB68}"/>
                </a:ext>
              </a:extLst>
            </p:cNvPr>
            <p:cNvCxnSpPr>
              <a:cxnSpLocks/>
            </p:cNvCxnSpPr>
            <p:nvPr/>
          </p:nvCxnSpPr>
          <p:spPr>
            <a:xfrm>
              <a:off x="10388091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CC24-1687-2A4F-BFA3-4FFEF38EE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7141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EE409-7C49-304A-A77D-AB8486E02F0E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50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035" y="3514314"/>
            <a:ext cx="5652925" cy="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70ACAA-15FB-EF41-8A22-AD70E3E1C8F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61221" y="3514314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32454" y="3514314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2658526" y="1308137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33F33C-1977-EE44-8F94-AB49821B69B9}"/>
              </a:ext>
            </a:extLst>
          </p:cNvPr>
          <p:cNvSpPr/>
          <p:nvPr/>
        </p:nvSpPr>
        <p:spPr>
          <a:xfrm>
            <a:off x="2658526" y="5493882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59401" y="3514314"/>
            <a:ext cx="5652925" cy="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E1D7FF-1185-9642-B6C1-144C75239EF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58491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887385" y="3514314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57581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64553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63643" y="3514314"/>
            <a:ext cx="5652925" cy="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727947-335F-A240-82B8-335FAE80FFB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0615" y="3514315"/>
            <a:ext cx="5652925" cy="43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AC3368-3248-6045-904C-381E0F173C7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69705" y="3514315"/>
            <a:ext cx="5652925" cy="43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50F676-CF3C-CC49-AEE8-0B2C66FA111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168795" y="3514315"/>
            <a:ext cx="5652925" cy="4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0C3AE6-AA65-2B43-816B-1C8CE1F238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75769" y="3514315"/>
            <a:ext cx="5652925" cy="4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4CB58D1-1311-6647-BEBE-ED36F9F8A5D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74859" y="3514315"/>
            <a:ext cx="5652925" cy="4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303A7C3-BE2B-3947-80DD-6450682454C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73949" y="3514315"/>
            <a:ext cx="5652925" cy="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69904-DEB9-1545-9EAE-D2C490B7515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0923" y="3514315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311588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SALTY/SAVORY SNACK CATEGORY </a:t>
            </a:r>
            <a:r>
              <a:rPr lang="en-US" sz="2000" dirty="0"/>
              <a:t>(Category Behavior within Occasions)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38" y="4811451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3676509"/>
            <a:ext cx="466131" cy="4661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14E73A2-ABAC-A048-B02B-949827C46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2241847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1311682"/>
            <a:ext cx="466131" cy="46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55" y="5465719"/>
            <a:ext cx="545312" cy="545312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05AFFB5-69DB-4D66-8037-0C1B32F18BF0}"/>
              </a:ext>
            </a:extLst>
          </p:cNvPr>
          <p:cNvGrpSpPr/>
          <p:nvPr/>
        </p:nvGrpSpPr>
        <p:grpSpPr>
          <a:xfrm>
            <a:off x="3823193" y="6516025"/>
            <a:ext cx="6309360" cy="646331"/>
            <a:chOff x="3823193" y="6516025"/>
            <a:chExt cx="6309360" cy="64633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E7096CB-16FE-4763-B82B-5A961C2D3B91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646331"/>
              <a:chOff x="3823193" y="6516025"/>
              <a:chExt cx="6309360" cy="646331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1DAADB5-BBAC-49FE-A0A9-452619FB6B23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Occasion % (Change PP Vs Benchmark) | </a:t>
                </a:r>
              </a:p>
              <a:p>
                <a:pPr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  151-250 | Significance vs Total @ 95% CL :    High     Low </a:t>
                </a:r>
              </a:p>
              <a:p>
                <a:pPr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BDA66C7-E008-4270-92FB-AAF63C9F5D93}"/>
                  </a:ext>
                </a:extLst>
              </p:cNvPr>
              <p:cNvSpPr/>
              <p:nvPr/>
            </p:nvSpPr>
            <p:spPr>
              <a:xfrm>
                <a:off x="5451513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31FA4AA-8F27-477A-84E4-EF8D97ED4474}"/>
                </a:ext>
              </a:extLst>
            </p:cNvPr>
            <p:cNvSpPr/>
            <p:nvPr/>
          </p:nvSpPr>
          <p:spPr>
            <a:xfrm>
              <a:off x="7824261" y="6722016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6945DBF-6CD7-45EF-8D4F-8AA7E0C2309E}"/>
                </a:ext>
              </a:extLst>
            </p:cNvPr>
            <p:cNvSpPr/>
            <p:nvPr/>
          </p:nvSpPr>
          <p:spPr>
            <a:xfrm>
              <a:off x="8184774" y="6719673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notAvailable">
            <a:extLst>
              <a:ext uri="{FF2B5EF4-FFF2-40B4-BE49-F238E27FC236}">
                <a16:creationId xmlns:a16="http://schemas.microsoft.com/office/drawing/2014/main" id="{9CD3520D-5A2D-43E6-A07C-E15FC79516A6}"/>
              </a:ext>
            </a:extLst>
          </p:cNvPr>
          <p:cNvSpPr txBox="1"/>
          <p:nvPr/>
        </p:nvSpPr>
        <p:spPr>
          <a:xfrm>
            <a:off x="939077" y="5844688"/>
            <a:ext cx="110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</p:spTree>
    <p:extLst>
      <p:ext uri="{BB962C8B-B14F-4D97-AF65-F5344CB8AC3E}">
        <p14:creationId xmlns:p14="http://schemas.microsoft.com/office/powerpoint/2010/main" val="112557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/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2F53FC-971D-47A9-A3CD-79A70640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150" y="1046660"/>
            <a:ext cx="6629067" cy="3625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6"/>
            <a:ext cx="6278881" cy="537332"/>
          </a:xfrm>
        </p:spPr>
        <p:txBody>
          <a:bodyPr>
            <a:normAutofit/>
          </a:bodyPr>
          <a:lstStyle/>
          <a:p>
            <a:r>
              <a:rPr lang="en-US" dirty="0"/>
              <a:t>CATEGORY OCCASION PROFILE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618643" y="1652020"/>
            <a:ext cx="611002" cy="2802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288759" y="1046661"/>
            <a:ext cx="2501976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“3% of all occasions are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 sum to 100% across the row.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2219881" y="2408418"/>
            <a:ext cx="1009764" cy="2802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2"/>
          <p:cNvSpPr/>
          <p:nvPr/>
        </p:nvSpPr>
        <p:spPr>
          <a:xfrm>
            <a:off x="376296" y="2408418"/>
            <a:ext cx="2196694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B68F68"/>
                </a:solidFill>
                <a:latin typeface="Arial"/>
              </a:rPr>
              <a:t>CATEGORY % DISTRIBUTION ACROSS OCCASIONS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“7% of occasions including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consumed during an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Filter&gt;Mid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Snack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Occasions.”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 sum to 100% across the row.</a:t>
            </a:r>
          </a:p>
        </p:txBody>
      </p:sp>
      <p:cxnSp>
        <p:nvCxnSpPr>
          <p:cNvPr id="34" name="Straight Connector 33"/>
          <p:cNvCxnSpPr>
            <a:cxnSpLocks/>
            <a:endCxn id="36" idx="1"/>
          </p:cNvCxnSpPr>
          <p:nvPr/>
        </p:nvCxnSpPr>
        <p:spPr>
          <a:xfrm flipV="1">
            <a:off x="9202057" y="2177921"/>
            <a:ext cx="267567" cy="9233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ilter4"/>
          <p:cNvSpPr/>
          <p:nvPr/>
        </p:nvSpPr>
        <p:spPr>
          <a:xfrm>
            <a:off x="9469624" y="885259"/>
            <a:ext cx="2616791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RANK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“Salty/Savory snacks is the 2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-most consumed category in the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Filter&gt;Bedtime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/Late Night Snack Occasion out of 19 main categories.”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profiling sub-categories, the size of the sub-category within the main category is shown as well as the rank of the main category.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B68F6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19 main categories are: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B68F6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4196192" y="4933973"/>
            <a:ext cx="553154" cy="3077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572990" y="5259238"/>
            <a:ext cx="4352712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MINIMUM SAMPLE SIZE FOR REPORTING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 occasion base sizes of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150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-250 are shown in Grey. Very low occasion base sizes of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0-150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not reported. LS is shown for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0-150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2128661" y="2931837"/>
            <a:ext cx="1070970" cy="17398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ilter3"/>
          <p:cNvSpPr/>
          <p:nvPr/>
        </p:nvSpPr>
        <p:spPr>
          <a:xfrm>
            <a:off x="421063" y="4396146"/>
            <a:ext cx="200923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SIZE WITHIN OCCASION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“12%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Filter&gt;Mid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Snack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snacks.”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807816" y="3085686"/>
          <a:ext cx="1828800" cy="3006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142680505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Bars/Bites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76768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Beverages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56883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Bread/Bakery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97916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Cereal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30791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Cookies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28916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Crackers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69027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Dessert Items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898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Frozen Breakfast Food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52546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Fruits and Veggies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8761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Main Meal Foods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75733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Meat Snacks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6720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Nutritional Drinks/Smoothies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0627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Nuts/Seeds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03651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Packaged Frozen Entrees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4707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Prepared Breakfast Food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34297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Salty/Savory Snacks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5556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Sweet Baked Items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8916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Sweets/Candy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55792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Yogurt/Cheese</a:t>
                      </a:r>
                      <a:endParaRPr 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0" marR="5820" marT="58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11835"/>
                  </a:ext>
                </a:extLst>
              </a:tr>
            </a:tbl>
          </a:graphicData>
        </a:graphic>
      </p:graphicFrame>
      <p:cxnSp>
        <p:nvCxnSpPr>
          <p:cNvPr id="48" name="Straight Connector 47"/>
          <p:cNvCxnSpPr/>
          <p:nvPr/>
        </p:nvCxnSpPr>
        <p:spPr>
          <a:xfrm flipH="1">
            <a:off x="8434137" y="4259734"/>
            <a:ext cx="440783" cy="7333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901273" y="5123422"/>
            <a:ext cx="2568351" cy="13665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5 MAIN CATEGORIES</a:t>
            </a: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five most-consumed categories for the Bedtime/Late Night Snack Occasion are beverages, salty snacks, sweets/candy,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cookies  and fruits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/vegetables.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28668" y="6096582"/>
            <a:ext cx="261679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 appendix for category descriptions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53280" y="656823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6133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9B9C4-2754-4542-A0BB-A3FE3E8B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30" y="921508"/>
            <a:ext cx="6694770" cy="41621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4211128" y="1723505"/>
            <a:ext cx="1051863" cy="2113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974559" y="1260812"/>
            <a:ext cx="3530426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WHERE: LOCATION</a:t>
            </a:r>
          </a:p>
          <a:p>
            <a:pPr lvl="0">
              <a:lnSpc>
                <a:spcPct val="90000"/>
              </a:lnSpc>
              <a:defRPr/>
            </a:pP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74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occur at home.”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4218043" y="2361815"/>
            <a:ext cx="1044948" cy="329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2"/>
          <p:cNvSpPr/>
          <p:nvPr/>
        </p:nvSpPr>
        <p:spPr>
          <a:xfrm>
            <a:off x="974559" y="2034198"/>
            <a:ext cx="3308684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WHY: MOTIVATION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“25%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have a Meal Time motivation.”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6809309" y="5064559"/>
            <a:ext cx="1000319" cy="5909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454003" y="5427478"/>
            <a:ext cx="3529450" cy="9971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MINIMUM SAMPLE SIZE FOR REPORTING</a:t>
            </a:r>
          </a:p>
          <a:p>
            <a:pPr lvl="0">
              <a:defRPr/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Low occasion base sizes of 150-250 are shown in Grey. Very low occasion base sizes of 0-150 are not reported. LS is shown for 0-150.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 flipV="1">
            <a:off x="4218044" y="3349949"/>
            <a:ext cx="915931" cy="12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ilter3"/>
          <p:cNvSpPr/>
          <p:nvPr/>
        </p:nvSpPr>
        <p:spPr>
          <a:xfrm>
            <a:off x="974559" y="2960933"/>
            <a:ext cx="3243483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WHO: DEMOGRAPHICS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“58%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among females.” 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0274300" y="5064559"/>
            <a:ext cx="248920" cy="3629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4211128" y="3984005"/>
            <a:ext cx="922847" cy="76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ilter4"/>
          <p:cNvSpPr/>
          <p:nvPr/>
        </p:nvSpPr>
        <p:spPr>
          <a:xfrm>
            <a:off x="981690" y="3844807"/>
            <a:ext cx="3530426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WITH: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no one else present for 43%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 include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 .”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4218042" y="4485309"/>
            <a:ext cx="1044950" cy="5487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ilter5"/>
          <p:cNvSpPr/>
          <p:nvPr/>
        </p:nvSpPr>
        <p:spPr>
          <a:xfrm>
            <a:off x="981690" y="4872168"/>
            <a:ext cx="3150340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ACTIVITIES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“TV is watched during 36%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the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Salty/Savory snacks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consumption.”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83242" y="5830999"/>
            <a:ext cx="3501190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 SHADING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Colors indicate significance vs Total occasions &amp; Base Sample size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150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-250.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B68F6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56AB65-6817-4013-8F13-AE77F7DF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365126"/>
            <a:ext cx="6278881" cy="537332"/>
          </a:xfrm>
        </p:spPr>
        <p:txBody>
          <a:bodyPr>
            <a:normAutofit/>
          </a:bodyPr>
          <a:lstStyle/>
          <a:p>
            <a:r>
              <a:rPr lang="en-US" dirty="0"/>
              <a:t>CATEGORY OCCASION PROFILE GUIDE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79530" y="657777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2965233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/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18186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>
            <a:spLocks/>
          </p:cNvSpPr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MASTER </a:t>
            </a:r>
            <a:r>
              <a:rPr lang="en-US"/>
              <a:t>CHANNEL LIST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36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0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06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5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6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54165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4928</Words>
  <Application>Microsoft Office PowerPoint</Application>
  <PresentationFormat>Widescreen</PresentationFormat>
  <Paragraphs>1233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Category Occasion Profiles</vt:lpstr>
      <vt:lpstr>SALTY/SAVORY SNACK CATEGORY (Sizing &amp; Category Rank)</vt:lpstr>
      <vt:lpstr>SALTY/SAVORY SNACK CATEGORY (Category Behavior within Occasions)</vt:lpstr>
      <vt:lpstr>APPENDIX</vt:lpstr>
      <vt:lpstr>CATEGORY OCCASION PROFILE GUIDE</vt:lpstr>
      <vt:lpstr>CATEGORY OCCASION PROFILE GUIDE</vt:lpstr>
      <vt:lpstr>OCCASION DEFINITIONS</vt:lpstr>
      <vt:lpstr>OCCASION DEFINITIONS</vt:lpstr>
      <vt:lpstr>Questionnaire Information</vt:lpstr>
      <vt:lpstr>Questionnaire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CATEGORY PROFILE  INTERPRETATION GUIDE</dc:title>
  <dc:creator>Anuradha Nawkhare</dc:creator>
  <cp:lastModifiedBy>Mayank Chandra</cp:lastModifiedBy>
  <cp:revision>94</cp:revision>
  <dcterms:created xsi:type="dcterms:W3CDTF">2019-10-01T06:27:22Z</dcterms:created>
  <dcterms:modified xsi:type="dcterms:W3CDTF">2020-08-31T01:57:22Z</dcterms:modified>
</cp:coreProperties>
</file>